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notesMasterIdLst>
    <p:notesMasterId r:id="rId27"/>
  </p:notesMasterIdLst>
  <p:sldIdLst>
    <p:sldId id="271" r:id="rId2"/>
    <p:sldId id="287" r:id="rId3"/>
    <p:sldId id="286" r:id="rId4"/>
    <p:sldId id="285" r:id="rId5"/>
    <p:sldId id="283" r:id="rId6"/>
    <p:sldId id="259" r:id="rId7"/>
    <p:sldId id="260" r:id="rId8"/>
    <p:sldId id="261" r:id="rId9"/>
    <p:sldId id="262" r:id="rId10"/>
    <p:sldId id="263" r:id="rId11"/>
    <p:sldId id="264" r:id="rId12"/>
    <p:sldId id="265" r:id="rId13"/>
    <p:sldId id="266" r:id="rId14"/>
    <p:sldId id="267" r:id="rId15"/>
    <p:sldId id="269" r:id="rId16"/>
    <p:sldId id="282" r:id="rId17"/>
    <p:sldId id="273" r:id="rId18"/>
    <p:sldId id="276" r:id="rId19"/>
    <p:sldId id="277" r:id="rId20"/>
    <p:sldId id="278" r:id="rId21"/>
    <p:sldId id="280" r:id="rId22"/>
    <p:sldId id="281" r:id="rId23"/>
    <p:sldId id="284" r:id="rId24"/>
    <p:sldId id="288" r:id="rId25"/>
    <p:sldId id="290" r:id="rId26"/>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469E8BA-0825-45D5-A092-C65DE9F25644}" type="datetimeFigureOut">
              <a:rPr lang="fa-IR" smtClean="0"/>
              <a:pPr/>
              <a:t>03/08/1435</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CEF4C19-FB88-4489-8CD8-B152ABEDB9B4}"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7CEF4C19-FB88-4489-8CD8-B152ABEDB9B4}" type="slidenum">
              <a:rPr lang="fa-IR" smtClean="0"/>
              <a:pPr/>
              <a:t>1</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7CEF4C19-FB88-4489-8CD8-B152ABEDB9B4}" type="slidenum">
              <a:rPr lang="fa-IR" smtClean="0"/>
              <a:pPr/>
              <a:t>19</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B497D4F-5082-4A10-B556-8EC258B83CB0}" type="datetime8">
              <a:rPr lang="fa-IR" smtClean="0"/>
              <a:pPr/>
              <a:t>ژانويه 9، 14</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EF482C06-0D8B-40C6-8710-FDBB5D66AEF4}"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372EEE-D1E5-47F5-B488-7ECA0BAE1A64}" type="datetime8">
              <a:rPr lang="fa-IR" smtClean="0"/>
              <a:pPr/>
              <a:t>ژانويه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CB1E01-A688-47FC-ACFD-C524B3A3DB0F}" type="datetime8">
              <a:rPr lang="fa-IR" smtClean="0"/>
              <a:pPr/>
              <a:t>ژانويه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213734-A709-4C30-94A9-FEAEEA6B9176}" type="datetime8">
              <a:rPr lang="fa-IR" smtClean="0"/>
              <a:pPr/>
              <a:t>ژانويه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607BDB-17F9-44A3-9946-65BD5A55FC73}" type="datetime8">
              <a:rPr lang="fa-IR" smtClean="0"/>
              <a:pPr/>
              <a:t>ژانويه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F482C06-0D8B-40C6-8710-FDBB5D66AEF4}"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13492A-8DAA-461D-9C15-4E170C1CC017}" type="datetime8">
              <a:rPr lang="fa-IR" smtClean="0"/>
              <a:pPr/>
              <a:t>ژانويه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F3FFF7-CB27-472A-82D3-F232A4A39C03}" type="datetime8">
              <a:rPr lang="fa-IR" smtClean="0"/>
              <a:pPr/>
              <a:t>ژانويه 9، 14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47A4E3-0B60-4F87-BC25-E45A62277588}" type="datetime8">
              <a:rPr lang="fa-IR" smtClean="0"/>
              <a:pPr/>
              <a:t>ژانويه 9، 14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6668D-1CD7-451A-BB73-B13C75672A24}" type="datetime8">
              <a:rPr lang="fa-IR" smtClean="0"/>
              <a:pPr/>
              <a:t>ژانويه 9، 14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9E8513-1060-48A6-9B19-A01F4E0C48D0}" type="datetime8">
              <a:rPr lang="fa-IR" smtClean="0"/>
              <a:pPr/>
              <a:t>ژانويه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F482C06-0D8B-40C6-8710-FDBB5D66AEF4}" type="slidenum">
              <a:rPr lang="fa-IR" smtClean="0"/>
              <a:pPr/>
              <a:t>‹#›</a:t>
            </a:fld>
            <a:endParaRPr lang="fa-IR"/>
          </a:p>
        </p:txBody>
      </p:sp>
    </p:spTree>
  </p:cSld>
  <p:clrMapOvr>
    <a:masterClrMapping/>
  </p:clrMapOvr>
  <p:transition>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7C198EB-0D58-4E1F-90E2-86391780E259}" type="datetime8">
              <a:rPr lang="fa-IR" smtClean="0"/>
              <a:pPr/>
              <a:t>ژانويه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EF482C06-0D8B-40C6-8710-FDBB5D66AEF4}"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B2A012C-79E9-470C-AE2D-B7144C994101}" type="datetime8">
              <a:rPr lang="fa-IR" smtClean="0"/>
              <a:pPr/>
              <a:t>ژانويه 9، 14</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F482C06-0D8B-40C6-8710-FDBB5D66AEF4}"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wipe/>
  </p:transition>
  <p:timing>
    <p:tnLst>
      <p:par>
        <p:cTn id="1" dur="indefinite" restart="never" nodeType="tmRoot"/>
      </p:par>
    </p:tnLst>
  </p:timing>
  <p:hf sldNum="0" hdr="0" ft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8959282" y="0"/>
            <a:ext cx="184731" cy="32932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lang="fa-IR" sz="1600" dirty="0" smtClean="0">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endParaRPr>
          </a:p>
        </p:txBody>
      </p:sp>
      <p:sp>
        <p:nvSpPr>
          <p:cNvPr id="22530" name="Rectangle 2"/>
          <p:cNvSpPr>
            <a:spLocks noChangeArrowheads="1"/>
          </p:cNvSpPr>
          <p:nvPr/>
        </p:nvSpPr>
        <p:spPr bwMode="auto">
          <a:xfrm>
            <a:off x="8843918" y="0"/>
            <a:ext cx="300082"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1600" b="0" i="0" u="none" strike="noStrike" cap="none" normalizeH="0" baseline="0" dirty="0" smtClean="0">
                <a:ln>
                  <a:noFill/>
                </a:ln>
                <a:solidFill>
                  <a:schemeClr val="tx1"/>
                </a:solidFill>
                <a:effectLst/>
                <a:latin typeface="Arial" pitchFamily="34" charset="0"/>
                <a:ea typeface="Times New Roman" pitchFamily="18" charset="0"/>
                <a:cs typeface="B Nazanin" pitchFamily="2" charset="-78"/>
              </a:rPr>
              <a:t>))</a:t>
            </a:r>
            <a:endParaRPr kumimoji="0" lang="fa-I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1" name="Rectangle 3"/>
          <p:cNvSpPr>
            <a:spLocks noChangeArrowheads="1"/>
          </p:cNvSpPr>
          <p:nvPr/>
        </p:nvSpPr>
        <p:spPr bwMode="auto">
          <a:xfrm>
            <a:off x="928662" y="2928934"/>
            <a:ext cx="535785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Arial Black" pitchFamily="34" charset="0"/>
                <a:ea typeface="Times New Roman" pitchFamily="18" charset="0"/>
                <a:cs typeface="A Lotus 1" pitchFamily="2" charset="-78"/>
              </a:rPr>
              <a:t>خونریزیهای بعد از زایمان ((</a:t>
            </a:r>
            <a:r>
              <a:rPr kumimoji="0" lang="en-US" sz="2000" b="0" i="0" u="none" strike="noStrike" cap="none" normalizeH="0" baseline="0" dirty="0" smtClean="0">
                <a:ln>
                  <a:noFill/>
                </a:ln>
                <a:solidFill>
                  <a:schemeClr val="tx1"/>
                </a:solidFill>
                <a:effectLst/>
                <a:latin typeface="Arial Black" pitchFamily="34" charset="0"/>
                <a:ea typeface="Times New Roman" pitchFamily="18" charset="0"/>
                <a:cs typeface="A Lotus 1" pitchFamily="2" charset="-78"/>
              </a:rPr>
              <a:t>PPH</a:t>
            </a:r>
            <a:r>
              <a:rPr kumimoji="0" lang="fa-IR" sz="2000" b="0" i="0" u="none" strike="noStrike" cap="none" normalizeH="0" baseline="0" dirty="0" smtClean="0">
                <a:ln>
                  <a:noFill/>
                </a:ln>
                <a:solidFill>
                  <a:schemeClr val="tx1"/>
                </a:solidFill>
                <a:effectLst/>
                <a:latin typeface="Arial Black" pitchFamily="34" charset="0"/>
                <a:ea typeface="Times New Roman" pitchFamily="18" charset="0"/>
                <a:cs typeface="A Lotus 1" pitchFamily="2" charset="-78"/>
              </a:rPr>
              <a:t>))</a:t>
            </a:r>
            <a:endParaRPr kumimoji="0" lang="fa-IR" sz="2000" b="0" i="0" u="none" strike="noStrike" cap="none" normalizeH="0" baseline="0" dirty="0" smtClean="0">
              <a:ln>
                <a:noFill/>
              </a:ln>
              <a:solidFill>
                <a:schemeClr val="tx1"/>
              </a:solidFill>
              <a:effectLst/>
              <a:latin typeface="Arial Black" pitchFamily="34" charset="0"/>
              <a:cs typeface="A Lotus 1" pitchFamily="2" charset="-78"/>
            </a:endParaRPr>
          </a:p>
        </p:txBody>
      </p:sp>
      <p:pic>
        <p:nvPicPr>
          <p:cNvPr id="2" name="Picture 2" descr="http://20temp.com/dl1/art-pic/Besmellah-rahman-rahim.jpg"/>
          <p:cNvPicPr>
            <a:picLocks noChangeAspect="1" noChangeArrowheads="1"/>
          </p:cNvPicPr>
          <p:nvPr/>
        </p:nvPicPr>
        <p:blipFill>
          <a:blip r:embed="rId3"/>
          <a:srcRect/>
          <a:stretch>
            <a:fillRect/>
          </a:stretch>
        </p:blipFill>
        <p:spPr bwMode="auto">
          <a:xfrm>
            <a:off x="-857288" y="-928719"/>
            <a:ext cx="13644628" cy="9096419"/>
          </a:xfrm>
          <a:prstGeom prst="rect">
            <a:avLst/>
          </a:prstGeom>
          <a:noFill/>
        </p:spPr>
      </p:pic>
    </p:spTree>
  </p:cSld>
  <p:clrMapOvr>
    <a:masterClrMapping/>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a-IR" sz="2000" dirty="0" smtClean="0">
                <a:latin typeface="Bzar"/>
              </a:rPr>
              <a:t>سندرم سپسیس </a:t>
            </a:r>
          </a:p>
          <a:p>
            <a:r>
              <a:rPr lang="fa-IR" sz="2000" dirty="0" smtClean="0">
                <a:latin typeface="Bzar"/>
              </a:rPr>
              <a:t>پره اکلامپسی شدید و اکلامپسی</a:t>
            </a:r>
          </a:p>
          <a:p>
            <a:r>
              <a:rPr lang="fa-IR" sz="2000" dirty="0" smtClean="0">
                <a:latin typeface="Bzar"/>
              </a:rPr>
              <a:t>درمان ضد انعقادی اختلالات انعقادی مادرزادی</a:t>
            </a:r>
          </a:p>
          <a:p>
            <a:r>
              <a:rPr lang="fa-IR" sz="2000" dirty="0" smtClean="0">
                <a:latin typeface="Bzar"/>
              </a:rPr>
              <a:t>آمبولی مایع آمنیون</a:t>
            </a:r>
          </a:p>
          <a:p>
            <a:r>
              <a:rPr lang="fa-IR" sz="2000" dirty="0" smtClean="0">
                <a:latin typeface="Bzar"/>
              </a:rPr>
              <a:t>احتباس طولانی مدت جنین مرده </a:t>
            </a:r>
          </a:p>
          <a:p>
            <a:r>
              <a:rPr lang="fa-IR" sz="2000" dirty="0" smtClean="0">
                <a:latin typeface="Bzar"/>
              </a:rPr>
              <a:t>سقط القا شده با سالین </a:t>
            </a:r>
            <a:endParaRPr lang="fa-IR" sz="2000" dirty="0">
              <a:latin typeface="Bzar"/>
            </a:endParaRPr>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خونریزیهای بعد از زایمان</a:t>
            </a:r>
          </a:p>
          <a:p>
            <a:r>
              <a:rPr lang="en-US" dirty="0" smtClean="0">
                <a:latin typeface="Bzar"/>
              </a:rPr>
              <a:t>Postpartum Hemorrhage(PPH)</a:t>
            </a:r>
          </a:p>
          <a:p>
            <a:r>
              <a:rPr lang="fa-IR" sz="2800" dirty="0" smtClean="0">
                <a:latin typeface="Bzar"/>
              </a:rPr>
              <a:t>تعریف </a:t>
            </a:r>
            <a:r>
              <a:rPr lang="en-US" sz="2800" dirty="0" smtClean="0">
                <a:latin typeface="Bzar"/>
              </a:rPr>
              <a:t>PPH)</a:t>
            </a:r>
            <a:r>
              <a:rPr lang="fa-IR" sz="2800" dirty="0" smtClean="0">
                <a:latin typeface="Bzar"/>
              </a:rPr>
              <a:t>):</a:t>
            </a:r>
            <a:r>
              <a:rPr lang="fa-IR" sz="2000" dirty="0" smtClean="0">
                <a:latin typeface="Bzar"/>
              </a:rPr>
              <a:t>ازدست دادن خون 500 میلی لیتر (یا بیشتر) بعد از تکمیل مرحله ی سوم گفته می شود.</a:t>
            </a:r>
          </a:p>
          <a:p>
            <a:r>
              <a:rPr lang="fa-IR" sz="2000" dirty="0" smtClean="0">
                <a:latin typeface="Bzar"/>
              </a:rPr>
              <a:t>حجم خون زنان حامله ی مبتلا به هیپرولمی طبیعی حاملگی 60-30 در صد افزایش می یابد که در زنان دارای جثه ی متوسط ،این افزایش معادل 2000-1500 میلی لیتر است</a:t>
            </a:r>
          </a:p>
          <a:p>
            <a:endParaRPr lang="fa-IR" sz="2800" dirty="0">
              <a:latin typeface="Bzar"/>
            </a:endParaRPr>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2"/>
            <a:r>
              <a:rPr lang="fa-IR" sz="3200" dirty="0" smtClean="0">
                <a:latin typeface="Bzar"/>
              </a:rPr>
              <a:t>خونریزی تاخیری بعد از زایمان</a:t>
            </a:r>
          </a:p>
          <a:p>
            <a:pPr lvl="2"/>
            <a:r>
              <a:rPr lang="fa-IR" sz="2000" dirty="0" smtClean="0">
                <a:latin typeface="Bzar"/>
              </a:rPr>
              <a:t>خونریزی بعد از 24 ساعت اول ،خونریزی تاخیری بعد از زایمان نامیده می شود.</a:t>
            </a:r>
          </a:p>
          <a:p>
            <a:pPr lvl="2"/>
            <a:r>
              <a:rPr lang="fa-IR" sz="2000" dirty="0" smtClean="0">
                <a:latin typeface="Bzar"/>
              </a:rPr>
              <a:t>این خونریزیهادر اکثر موارد از ((پسرفت))غیرطبیعی محل جفت ناشی می شود.گاهی اوقات خونریزی به علت باقی ماندن بخشی از جفت رخ می دهد.معمولا قطعه ی باقی مانده جفت دستخوش نکروز و رسوب فیبرین می شود وممکن است ایجاد پولیپ جفتی کند و در نهایت جدا شدن پولیپ از میومتر ،ممکن است خونریزی  سریع و شدید رخ بدهد.</a:t>
            </a:r>
          </a:p>
          <a:p>
            <a:pPr lvl="2"/>
            <a:r>
              <a:rPr lang="fa-IR" sz="2800" dirty="0" smtClean="0">
                <a:latin typeface="Bzar"/>
              </a:rPr>
              <a:t>درمان:</a:t>
            </a:r>
          </a:p>
          <a:p>
            <a:pPr lvl="2"/>
            <a:r>
              <a:rPr lang="fa-IR" sz="2000" dirty="0" smtClean="0">
                <a:latin typeface="Bzar"/>
              </a:rPr>
              <a:t>سونوگرافی:در صورت وجود رحم خالی ،اقدام به تجویز اکسی توسین،متیل ارگونوین </a:t>
            </a:r>
          </a:p>
          <a:p>
            <a:pPr lvl="2"/>
            <a:r>
              <a:rPr lang="fa-IR" sz="2000" dirty="0" smtClean="0">
                <a:latin typeface="Bzar"/>
              </a:rPr>
              <a:t>یا آنالوگ پروستاگلاندین می شود.در صورت شک به عفونت رحم ،داروهای ضد میکروبی نیز افزوده می شوند.</a:t>
            </a:r>
          </a:p>
          <a:p>
            <a:pPr lvl="2"/>
            <a:r>
              <a:rPr lang="fa-IR" sz="2000" dirty="0" smtClean="0">
                <a:latin typeface="Bzar"/>
              </a:rPr>
              <a:t>اگر در سونوگرافی وجود لخته های بزرگ در حفره ی رحم دیده شود،می توان اقدام به کورتاژ ساکشنی ارام کرد.در غیراین صورت ،فقط در صورتی از کورتاژ استفاده می شود که پس از درمان طبی ،خونریزی قابل توجهی پا بر جا مانده باشد.</a:t>
            </a:r>
          </a:p>
          <a:p>
            <a:pPr lvl="2"/>
            <a:endParaRPr lang="fa-IR" sz="2000" dirty="0" smtClean="0">
              <a:latin typeface="Bzar"/>
            </a:endParaRPr>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latin typeface="Bzar"/>
              </a:rPr>
              <a:t>نکته:</a:t>
            </a:r>
            <a:r>
              <a:rPr lang="fa-IR" sz="2000" dirty="0" smtClean="0">
                <a:latin typeface="Bzar"/>
              </a:rPr>
              <a:t>در برخی ا ز زنان مبتلا به خونریزی تاخیری ،کورتاژ با کندن بخشی از محل لانه گزینی جفت سبب  تشدید خونریزی می شود.چون فقط در تعداد اندکی از زنان مبتلا به خونریزی تاخیری احتباس قطعات جفت وجود دارد،ما به طور روتین اقدام به کورتاژ نمی کنیم.</a:t>
            </a:r>
            <a:endParaRPr lang="fa-IR" dirty="0">
              <a:latin typeface="Bzar"/>
            </a:endParaRPr>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a-IR" dirty="0" smtClean="0"/>
              <a:t>عوامل زمینه ساز و علل خونریزیهای فوری بعد از زایمان</a:t>
            </a:r>
          </a:p>
          <a:p>
            <a:r>
              <a:rPr lang="fa-IR" sz="2800" dirty="0" smtClean="0"/>
              <a:t>خونریزی از محل لانه گزینی جفت</a:t>
            </a:r>
          </a:p>
          <a:p>
            <a:r>
              <a:rPr lang="fa-IR" sz="2000" dirty="0" smtClean="0"/>
              <a:t>میومتر هیپوتونیک-آتونی رحم:</a:t>
            </a:r>
          </a:p>
          <a:p>
            <a:r>
              <a:rPr lang="fa-IR" sz="2000" dirty="0" smtClean="0"/>
              <a:t>بعضی از داروهای بی هوشی عمومی –هیدروکربنهای هالوژنه</a:t>
            </a:r>
          </a:p>
          <a:p>
            <a:r>
              <a:rPr lang="fa-IR" sz="2000" dirty="0" smtClean="0"/>
              <a:t>میومتر دارای خونرسانی ضعیف –هیپوتانسیون،خونریزی ،آنالژزی هدایتی </a:t>
            </a:r>
          </a:p>
          <a:p>
            <a:r>
              <a:rPr lang="fa-IR" sz="2000" dirty="0" smtClean="0"/>
              <a:t>اتساع بیش از حد رحم –جنین درشت ،دوقلویی و هیدرآمینوس</a:t>
            </a:r>
          </a:p>
          <a:p>
            <a:r>
              <a:rPr lang="fa-IR" sz="2000" dirty="0" smtClean="0"/>
              <a:t>لیبر طول کشده</a:t>
            </a:r>
          </a:p>
          <a:p>
            <a:r>
              <a:rPr lang="fa-IR" sz="2000" dirty="0" smtClean="0"/>
              <a:t>لیبر بسیار سریع </a:t>
            </a:r>
          </a:p>
          <a:p>
            <a:r>
              <a:rPr lang="fa-IR" sz="2000" dirty="0" smtClean="0"/>
              <a:t>القا یا تقویت لیبر پاریته ی زیاد</a:t>
            </a:r>
          </a:p>
          <a:p>
            <a:r>
              <a:rPr lang="fa-IR" sz="2000" dirty="0" smtClean="0"/>
              <a:t>آتونی رحم در حاملگی قبلی</a:t>
            </a:r>
          </a:p>
          <a:p>
            <a:r>
              <a:rPr lang="fa-IR" sz="2000" dirty="0" smtClean="0"/>
              <a:t>کوریو آمنیونیت</a:t>
            </a:r>
          </a:p>
          <a:p>
            <a:r>
              <a:rPr lang="fa-IR" sz="2000" dirty="0" smtClean="0"/>
              <a:t>باقی ماندن بافت جفت</a:t>
            </a:r>
          </a:p>
          <a:p>
            <a:endParaRPr lang="fa-IR" sz="2000" dirty="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a-IR" sz="2000" dirty="0" smtClean="0"/>
              <a:t>کنده شدن کوتیلیدون ،لوب اضافی</a:t>
            </a:r>
          </a:p>
          <a:p>
            <a:r>
              <a:rPr lang="fa-IR" sz="2000" dirty="0" smtClean="0"/>
              <a:t>چسبندگی غیر طبیعی جفت(آکرتا ،اینکرتا،پرکرتا )</a:t>
            </a:r>
          </a:p>
          <a:p>
            <a:r>
              <a:rPr lang="fa-IR" sz="2800" dirty="0" smtClean="0"/>
              <a:t>ترومای دستگاه تناسلی</a:t>
            </a:r>
          </a:p>
          <a:p>
            <a:r>
              <a:rPr lang="fa-IR" sz="2000" dirty="0" smtClean="0"/>
              <a:t>اپیزیوتومی بزرگ ،از جمله گسترش اپیزیوتومی ،پارگیهای پرینه ،واژن یا سرویکس</a:t>
            </a:r>
          </a:p>
          <a:p>
            <a:r>
              <a:rPr lang="fa-IR" sz="2000" dirty="0" smtClean="0"/>
              <a:t>پارگی رحم</a:t>
            </a:r>
          </a:p>
          <a:p>
            <a:r>
              <a:rPr lang="fa-IR" sz="2800" dirty="0" smtClean="0"/>
              <a:t>اختلالات انعقادی</a:t>
            </a:r>
          </a:p>
          <a:p>
            <a:r>
              <a:rPr lang="fa-IR" sz="2000" dirty="0" smtClean="0"/>
              <a:t>تمام موارد فوق راتشدید می کند.</a:t>
            </a:r>
          </a:p>
          <a:p>
            <a:endParaRPr lang="fa-IR" sz="2000" dirty="0"/>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اداره ی بیمار بعد از زایمان جفت</a:t>
            </a:r>
          </a:p>
          <a:p>
            <a:r>
              <a:rPr lang="fa-IR" sz="2000" dirty="0" smtClean="0"/>
              <a:t>1-ماساژ شدید فوندوس</a:t>
            </a:r>
          </a:p>
          <a:p>
            <a:r>
              <a:rPr lang="fa-IR" sz="2000" dirty="0" smtClean="0"/>
              <a:t>2-انفوزیون داخل وریدی اکسی توسین به میزان 20 واحد در </a:t>
            </a:r>
            <a:r>
              <a:rPr lang="en-US" sz="2000" dirty="0" smtClean="0"/>
              <a:t>cc</a:t>
            </a:r>
            <a:r>
              <a:rPr lang="fa-IR" sz="2000" dirty="0" smtClean="0"/>
              <a:t>1000 محلول نمکی یا رینکر لاکتات با سرعت 10 میلی لیتر در دقیقه (200 میلی واحد اکسی توسین در دقیقه )همزمان با ماساژ </a:t>
            </a:r>
            <a:r>
              <a:rPr lang="fa-IR" sz="2000" smtClean="0"/>
              <a:t>رحم وموثر </a:t>
            </a:r>
            <a:r>
              <a:rPr lang="fa-IR" sz="2000" dirty="0" smtClean="0"/>
              <a:t>واقع می شود .</a:t>
            </a:r>
          </a:p>
          <a:p>
            <a:r>
              <a:rPr lang="fa-IR" sz="2000" dirty="0" smtClean="0"/>
              <a:t>3-اکسی توسین هرگز نباید به صورت بولوس رقیق نشده تجویز شود،چون ممکن است در پی آن هیپوتانسیون شدید یا آریتمی قلبی به وجود آید .</a:t>
            </a:r>
            <a:endParaRPr lang="fa-IR" sz="2000" dirty="0"/>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fa-IR" dirty="0" smtClean="0">
                <a:latin typeface="Bzar"/>
              </a:rPr>
              <a:t>آتونی رحم</a:t>
            </a:r>
          </a:p>
          <a:p>
            <a:pPr>
              <a:buNone/>
            </a:pPr>
            <a:r>
              <a:rPr lang="fa-IR" sz="2000" smtClean="0">
                <a:latin typeface="Bzar"/>
              </a:rPr>
              <a:t>آتونی </a:t>
            </a:r>
            <a:r>
              <a:rPr lang="fa-IR" sz="2000" dirty="0" smtClean="0">
                <a:latin typeface="Bzar"/>
              </a:rPr>
              <a:t>رحم در </a:t>
            </a:r>
            <a:r>
              <a:rPr lang="fa-IR" sz="2000" smtClean="0">
                <a:latin typeface="Bzar"/>
              </a:rPr>
              <a:t>انقباض مناسب </a:t>
            </a:r>
            <a:r>
              <a:rPr lang="fa-IR" sz="2000" dirty="0" smtClean="0">
                <a:latin typeface="Bzar"/>
              </a:rPr>
              <a:t>به دنبال زایمان،شایعترین علت خونریزی زایمانی است.</a:t>
            </a:r>
          </a:p>
          <a:p>
            <a:pPr>
              <a:buNone/>
            </a:pPr>
            <a:r>
              <a:rPr lang="fa-IR" sz="2000" dirty="0" smtClean="0">
                <a:latin typeface="Bzar"/>
              </a:rPr>
              <a:t>رحمی که بیش از حد متسع است ،بعد از زایمان در معرض خطر بالای هیپوتونی قرار دارد.بنابراین ،زنان دارای جنین درشت یا حاملگی چند قلو و یا زنان مبتلا به هیدرآمینوس ،مستعد خونریزی ناشی از آتونی رحم هستند.همچنین زنانی که در آنان لیبر با  فعالیت رحمی بسیار شدید یا تقریبا غیر موثر همراه است ،احتمالا در اثر آتونی رحمی بعد از زایمان به خونریزی شدید مبتلا می شوند،به طور مشابه ،در لیبرهایی که توسط عوامل اکسی توسیک آغاز یا تحریک می شوند ،احتمال خونریزی و آتونی رحمی بعد از زایمان افزایش می یابد.</a:t>
            </a:r>
          </a:p>
          <a:p>
            <a:pPr>
              <a:buNone/>
            </a:pPr>
            <a:r>
              <a:rPr lang="fa-IR" sz="2000" dirty="0" smtClean="0">
                <a:latin typeface="Bzar"/>
              </a:rPr>
              <a:t>پاریته ی بالا ممکن است از عوامل خطر آتونی رحم باشد.</a:t>
            </a:r>
          </a:p>
          <a:p>
            <a:pPr>
              <a:buNone/>
            </a:pPr>
            <a:r>
              <a:rPr lang="fa-IR" sz="2000" dirty="0" smtClean="0">
                <a:latin typeface="Bzar"/>
              </a:rPr>
              <a:t>سابقه ی ابتلا به خونریزی بعد از زایمان از عوامل خطر دیگر است.</a:t>
            </a:r>
          </a:p>
          <a:p>
            <a:pPr>
              <a:buNone/>
            </a:pPr>
            <a:r>
              <a:rPr lang="fa-IR" sz="2000" dirty="0" smtClean="0">
                <a:latin typeface="Bzar"/>
              </a:rPr>
              <a:t>تسریع زایمان جفت ممکن است سبب آتونی شود.مالش واعمال فشار مداوم بر رحمی که از قبل منقبض بوده است،احتمالا با مکانیسم فیزیولوژیک جدایی جفت تداخل می کندو منجر به جدایی ناکامل جفت و افزایش مقدار از دست رفتن خون می شود.</a:t>
            </a:r>
            <a:endParaRPr lang="fa-IR" sz="2000" dirty="0">
              <a:latin typeface="Bzar"/>
            </a:endParaRPr>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a-IR" dirty="0" smtClean="0">
                <a:latin typeface="Bzar"/>
              </a:rPr>
              <a:t>باقی ماندن قطعات جفت</a:t>
            </a:r>
          </a:p>
          <a:p>
            <a:r>
              <a:rPr lang="fa-IR" sz="2000" dirty="0" smtClean="0">
                <a:latin typeface="Bzar"/>
              </a:rPr>
              <a:t>خونریزی بلافاصله بعد از زایمان،بندرت در اثر باقی ماندن قطعات جفت به وجود می آید،اما باقی ماندن قطعه ای از جفت از علل شایع خونریزی در اواخر دوره ی نفاس است .</a:t>
            </a:r>
          </a:p>
          <a:p>
            <a:r>
              <a:rPr lang="fa-IR" sz="2000" dirty="0" smtClean="0">
                <a:latin typeface="Bzar"/>
              </a:rPr>
              <a:t>بررسی جفت بعد از زایمان،باید به عنوان اقدامی روتین انجام شود .اگر بخشی  از جفت وجود نداشته باشد،در صورت تداوم خونریزی بعد از زایمان ،باید رحم تجسس شده و قطعه ی باقیمانده خارج شود .باقی ماندن لوب فرعی یکی ازعلل نادر خونریزی بعد از زایمان است .خونریزی تاخیری که ممکن است د اثر پولیپ جفت به وجود آید .</a:t>
            </a:r>
            <a:endParaRPr lang="fa-IR" sz="2000" dirty="0">
              <a:latin typeface="Bzar"/>
            </a:endParaRPr>
          </a:p>
        </p:txBody>
      </p:sp>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a-IR" dirty="0" smtClean="0"/>
              <a:t>داروهای یوتروتونیک</a:t>
            </a:r>
          </a:p>
          <a:p>
            <a:r>
              <a:rPr lang="fa-IR" sz="2000" dirty="0" smtClean="0"/>
              <a:t>از تعدادی از ترکیبات ،برای ایجاد انقباض در رحم بعد از زایمان استفاده می شود.</a:t>
            </a:r>
          </a:p>
          <a:p>
            <a:r>
              <a:rPr lang="fa-IR" dirty="0" smtClean="0"/>
              <a:t>1-اکسی توسین</a:t>
            </a:r>
          </a:p>
          <a:p>
            <a:r>
              <a:rPr lang="fa-IR" sz="2000" dirty="0" smtClean="0"/>
              <a:t>بعد از خروج جفت اکسی توسین 20 واحد(2 میلی لیتر)به ازای هر لیتر مایع انفوزیون  شود. </a:t>
            </a:r>
          </a:p>
          <a:p>
            <a:r>
              <a:rPr lang="fa-IR" sz="2000" dirty="0" smtClean="0"/>
              <a:t>این محلول پس از خروج جفت با سرعت 10 میلی لیتر در دقیقه (200 میلی یونیت )به مدت چنددقیقه تجویز می شود تا رحم کاملا سفت و منقبض بماند و خونریزی کنترل شود.سپس سرعت انفوزیون به حد 2-1 میلی لیتر در دقیقه کاهش داده می شود.</a:t>
            </a:r>
          </a:p>
          <a:p>
            <a:r>
              <a:rPr lang="fa-IR" sz="2000" dirty="0" smtClean="0"/>
              <a:t>اکسی توسین و سایر عوامل اکسی توسیک ،از اکثر موارد آتونی رحم جلوگیری می کنند .</a:t>
            </a:r>
          </a:p>
          <a:p>
            <a:r>
              <a:rPr lang="fa-IR" dirty="0" smtClean="0"/>
              <a:t>2-مشتقات ارگوت</a:t>
            </a:r>
          </a:p>
          <a:p>
            <a:r>
              <a:rPr lang="fa-IR" sz="2000" dirty="0" smtClean="0"/>
              <a:t>متیل ارگونوین را به مقدار 2/. میلی گرم به صورت داخل عضلانی تجویز می کنیم.</a:t>
            </a:r>
          </a:p>
          <a:p>
            <a:r>
              <a:rPr lang="fa-IR" sz="2000" dirty="0" smtClean="0"/>
              <a:t>نکته ی مهم:اگر به صورت داخل وریدی تجویز شوند،بخصوص در زنانی که دچار پره اکلامپسی هستند ،ممکن است هیپرتانسیون خطرناکی را به وجود آورند .</a:t>
            </a:r>
            <a:endParaRPr lang="fa-IR" sz="2000"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ESM2"/>
          <p:cNvPicPr>
            <a:picLocks noChangeAspect="1" noChangeArrowheads="1"/>
          </p:cNvPicPr>
          <p:nvPr/>
        </p:nvPicPr>
        <p:blipFill>
          <a:blip r:embed="rId2" cstate="print"/>
          <a:srcRect/>
          <a:stretch>
            <a:fillRect/>
          </a:stretch>
        </p:blipFill>
        <p:spPr bwMode="auto">
          <a:xfrm>
            <a:off x="0" y="3175"/>
            <a:ext cx="9144000" cy="7069163"/>
          </a:xfrm>
          <a:prstGeom prst="rect">
            <a:avLst/>
          </a:prstGeom>
          <a:noFill/>
          <a:ln w="9525">
            <a:noFill/>
            <a:miter lim="800000"/>
            <a:headEnd/>
            <a:tailEnd/>
          </a:ln>
        </p:spPr>
      </p:pic>
    </p:spTree>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3-آنالوگهای پروستاگلاندین</a:t>
            </a:r>
          </a:p>
          <a:p>
            <a:r>
              <a:rPr lang="fa-IR" sz="2000" dirty="0" smtClean="0"/>
              <a:t>الف-تجویز مشتق 15-متیله ی پروستاگلاندین </a:t>
            </a:r>
            <a:r>
              <a:rPr lang="en-US" sz="2000" dirty="0" smtClean="0"/>
              <a:t>F2a  </a:t>
            </a:r>
            <a:r>
              <a:rPr lang="fa-IR" sz="2000" dirty="0" smtClean="0"/>
              <a:t>(کاربوپرست ترومتامین ) دوز اولیه ی توصیه شده 250 میکروگرم (25/. میلی گرم ) است که به صورت داخل عضلانی تجویز می شود و در صورت نیاز هر 90-15 دقیقه یک بار تا حداکثر 8  دوز،تکرار می گردد.</a:t>
            </a:r>
          </a:p>
          <a:p>
            <a:r>
              <a:rPr lang="fa-IR" sz="2000" dirty="0" smtClean="0"/>
              <a:t>عوارض به ترتیب شیوع عبارتند از :اسهال،هیپرتانسیون ،تب ،گرگرفتگی و تاکی کاردیا .</a:t>
            </a:r>
          </a:p>
          <a:p>
            <a:r>
              <a:rPr lang="fa-IR" sz="2000" dirty="0" smtClean="0"/>
              <a:t>ب-شیافهای رکتالی 20 میلی گرمی پروستاگلاندین </a:t>
            </a:r>
            <a:r>
              <a:rPr lang="en-US" sz="2000" dirty="0" smtClean="0"/>
              <a:t>E2 </a:t>
            </a:r>
            <a:r>
              <a:rPr lang="fa-IR" sz="2000" dirty="0" smtClean="0"/>
              <a:t>استفاده شده است .اما این درمان در کارآزماییهای بالینی مطالعه نشده است .</a:t>
            </a:r>
          </a:p>
          <a:p>
            <a:r>
              <a:rPr lang="fa-IR" sz="2000" dirty="0" smtClean="0"/>
              <a:t>ج- میزوپرستول </a:t>
            </a:r>
            <a:r>
              <a:rPr lang="en-US" sz="2000" dirty="0" err="1" smtClean="0"/>
              <a:t>Cytotec</a:t>
            </a:r>
            <a:r>
              <a:rPr lang="en-US" sz="2000" dirty="0" smtClean="0"/>
              <a:t>)</a:t>
            </a:r>
            <a:r>
              <a:rPr lang="fa-IR" sz="2000" dirty="0" smtClean="0"/>
              <a:t>)که آنالوگ صناعی پروستاگلاندین </a:t>
            </a:r>
            <a:r>
              <a:rPr lang="en-US" sz="2000" dirty="0" smtClean="0"/>
              <a:t>E1</a:t>
            </a:r>
            <a:r>
              <a:rPr lang="fa-IR" sz="2000" dirty="0" smtClean="0"/>
              <a:t>است .ممکن است در درمان آتونی رحم موثر باشد.</a:t>
            </a:r>
          </a:p>
          <a:p>
            <a:r>
              <a:rPr lang="fa-IR" sz="2000" dirty="0" smtClean="0"/>
              <a:t>البته در بررسی سیستماتیک دانشمندان متوجه شدند که تجویز اکسی توسین و فرآورده های ارگوت در مرحله ی سوم لیبر ،در پیشگیری از خونریزی بعد از زایمان موثرتر از میزوپروستول بوده است .</a:t>
            </a:r>
          </a:p>
          <a:p>
            <a:pPr>
              <a:buNone/>
            </a:pPr>
            <a:endParaRPr lang="fa-IR" sz="2000" dirty="0"/>
          </a:p>
        </p:txBody>
      </p:sp>
    </p:spTree>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fa-IR" dirty="0" smtClean="0"/>
              <a:t>خونریزیهای مقاوم به داروهای اکسی توسیک</a:t>
            </a:r>
          </a:p>
          <a:p>
            <a:r>
              <a:rPr lang="fa-IR" sz="2000" dirty="0" smtClean="0"/>
              <a:t>ممکن است ناشی از پارگیهای تشخیص دا ده نشده ی مجرای تناسلی باشد.</a:t>
            </a:r>
          </a:p>
          <a:p>
            <a:r>
              <a:rPr lang="fa-IR" sz="2000" dirty="0" smtClean="0"/>
              <a:t>اقرامات لازم  بایدبلافاصله جهت اداره ی بیمار انجام شود ،به شرح زیر آغاز شود :</a:t>
            </a:r>
          </a:p>
          <a:p>
            <a:r>
              <a:rPr lang="fa-IR" sz="2000" dirty="0" smtClean="0"/>
              <a:t>1-اعمال فشار دو دستی بر رحم</a:t>
            </a:r>
          </a:p>
          <a:p>
            <a:r>
              <a:rPr lang="fa-IR" sz="2000" dirty="0" smtClean="0"/>
              <a:t>2-در خواست کمک کنید !</a:t>
            </a:r>
          </a:p>
          <a:p>
            <a:r>
              <a:rPr lang="fa-IR" sz="2000" dirty="0" smtClean="0"/>
              <a:t>3-بکار گیری کاتتر داخل وریدی دیگری که دارای قطر بزرگتر است،تا بتوان همزمان با تجویز خون ،به تجوبز کریستالوئید و اکسی توسین نیز ادامه دهید .</a:t>
            </a:r>
          </a:p>
          <a:p>
            <a:r>
              <a:rPr lang="fa-IR" sz="2000" dirty="0" smtClean="0"/>
              <a:t>4-ترانسفوزیون خون شروع کرده</a:t>
            </a:r>
          </a:p>
          <a:p>
            <a:r>
              <a:rPr lang="fa-IR" sz="2000" dirty="0" smtClean="0"/>
              <a:t>5-جستجوی حفره رحم با دست برای یافتن قطعات باقیمانده ی جفت یا پارگیها</a:t>
            </a:r>
          </a:p>
          <a:p>
            <a:r>
              <a:rPr lang="fa-IR" sz="2000" dirty="0" smtClean="0"/>
              <a:t>6-مشاهده کامل سرویکس و واژن</a:t>
            </a:r>
          </a:p>
          <a:p>
            <a:r>
              <a:rPr lang="fa-IR" sz="2000" dirty="0" smtClean="0"/>
              <a:t>7-از کاتتر فولی برای پایش برونده ادراری (برای اندازه گیری پرفوزیون کلیه محسوب می شود)</a:t>
            </a:r>
          </a:p>
          <a:p>
            <a:r>
              <a:rPr lang="fa-IR" sz="2000" dirty="0" smtClean="0"/>
              <a:t>8-جایگزینی حجم:در بیماران شدیدا بد حال بعد از 1 ساعت فقط 20 در صد محلولهای کریستالوئید در داخل عروق باقی می ماند.به دلیل این تعادل ،در انفوزیون اولیه ی مایع باید میزان ترزیق شده ی مایع کریستالوئید ،حدود 3 برابر مقدار تخمینی خون از دست رفته باشد .</a:t>
            </a:r>
          </a:p>
          <a:p>
            <a:endParaRPr lang="fa-IR" sz="2000" dirty="0" smtClean="0"/>
          </a:p>
          <a:p>
            <a:endParaRPr lang="fa-IR" sz="2000" dirty="0"/>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t>روشهای جراحی درمان آتونی </a:t>
            </a:r>
          </a:p>
          <a:p>
            <a:r>
              <a:rPr lang="fa-IR" sz="2000" dirty="0" smtClean="0"/>
              <a:t>1-بستن شریان رحمی</a:t>
            </a:r>
          </a:p>
          <a:p>
            <a:r>
              <a:rPr lang="fa-IR" sz="2000" dirty="0" smtClean="0"/>
              <a:t>3 -بستن شریان ایلیاک داخلی</a:t>
            </a:r>
          </a:p>
          <a:p>
            <a:r>
              <a:rPr lang="fa-IR" sz="2000" dirty="0" smtClean="0"/>
              <a:t>2-هیسترکتومی</a:t>
            </a:r>
          </a:p>
          <a:p>
            <a:r>
              <a:rPr lang="fa-IR" sz="2000" dirty="0" smtClean="0"/>
              <a:t>4-بخیه های فشاری رحم</a:t>
            </a:r>
          </a:p>
          <a:p>
            <a:r>
              <a:rPr lang="fa-IR" sz="2000" dirty="0" smtClean="0"/>
              <a:t>5-پک کردن رحم</a:t>
            </a:r>
            <a:endParaRPr lang="fa-IR" sz="2000" dirty="0"/>
          </a:p>
        </p:txBody>
      </p:sp>
    </p:spTree>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fa-IR" dirty="0" smtClean="0"/>
              <a:t>منبع:</a:t>
            </a:r>
          </a:p>
          <a:p>
            <a:pPr>
              <a:buNone/>
            </a:pPr>
            <a:r>
              <a:rPr lang="fa-IR" dirty="0" smtClean="0"/>
              <a:t>بارداری وزایمان</a:t>
            </a:r>
          </a:p>
          <a:p>
            <a:pPr>
              <a:buNone/>
            </a:pPr>
            <a:r>
              <a:rPr lang="fa-IR" dirty="0" smtClean="0"/>
              <a:t>ویلیامز</a:t>
            </a:r>
          </a:p>
          <a:p>
            <a:pPr>
              <a:buNone/>
            </a:pPr>
            <a:r>
              <a:rPr lang="fa-IR" dirty="0" smtClean="0"/>
              <a:t>ویراست بیست و سوم -2010</a:t>
            </a:r>
          </a:p>
          <a:p>
            <a:pPr>
              <a:buNone/>
            </a:pPr>
            <a:r>
              <a:rPr lang="fa-IR" dirty="0" smtClean="0"/>
              <a:t>جلد دوم</a:t>
            </a:r>
          </a:p>
          <a:p>
            <a:pPr>
              <a:buNone/>
            </a:pPr>
            <a:r>
              <a:rPr lang="fa-IR" dirty="0" smtClean="0"/>
              <a:t>فصل 35 ،خونریزی زایمانی </a:t>
            </a:r>
            <a:endParaRPr lang="fa-IR" dirty="0" smtClean="0"/>
          </a:p>
          <a:p>
            <a:pPr>
              <a:buNone/>
            </a:pPr>
            <a:endParaRPr lang="fa-IR" dirty="0" smtClean="0"/>
          </a:p>
          <a:p>
            <a:pPr>
              <a:buNone/>
            </a:pPr>
            <a:r>
              <a:rPr lang="fa-IR" smtClean="0"/>
              <a:t>تهیه کننده:شهناز مینائی ،پرسنل زایشگاه ،آذر ماه سال 1392</a:t>
            </a:r>
          </a:p>
          <a:p>
            <a:pPr>
              <a:buNone/>
            </a:pPr>
            <a:endParaRPr lang="fa-IR" dirty="0" smtClean="0"/>
          </a:p>
          <a:p>
            <a:pPr>
              <a:buNone/>
            </a:pPr>
            <a:endParaRPr lang="fa-IR" dirty="0" smtClean="0"/>
          </a:p>
          <a:p>
            <a:pPr>
              <a:buNone/>
            </a:pPr>
            <a:endParaRPr lang="fa-IR" dirty="0" smtClean="0"/>
          </a:p>
          <a:p>
            <a:pPr>
              <a:buNone/>
            </a:pPr>
            <a:endParaRPr lang="fa-IR" dirty="0"/>
          </a:p>
        </p:txBody>
      </p:sp>
    </p:spTree>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rose"/>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4"/>
          <p:cNvSpPr>
            <a:spLocks noGrp="1" noChangeArrowheads="1"/>
          </p:cNvSpPr>
          <p:nvPr>
            <p:ph type="title"/>
          </p:nvPr>
        </p:nvSpPr>
        <p:spPr/>
        <p:txBody>
          <a:bodyPr/>
          <a:lstStyle/>
          <a:p>
            <a:pPr algn="r" eaLnBrk="1" hangingPunct="1"/>
            <a:r>
              <a:rPr lang="fa-IR" smtClean="0"/>
              <a:t>پایان</a:t>
            </a:r>
            <a:endParaRPr lang="en-US" smtClean="0"/>
          </a:p>
        </p:txBody>
      </p:sp>
      <p:pic>
        <p:nvPicPr>
          <p:cNvPr id="66563" name="Picture 21" descr="87631_748"/>
          <p:cNvPicPr>
            <a:picLocks noGrp="1" noChangeAspect="1" noChangeArrowheads="1"/>
          </p:cNvPicPr>
          <p:nvPr>
            <p:ph idx="1"/>
          </p:nvPr>
        </p:nvPicPr>
        <p:blipFill>
          <a:blip r:embed="rId2"/>
          <a:srcRect/>
          <a:stretch>
            <a:fillRect/>
          </a:stretch>
        </p:blipFill>
        <p:spPr>
          <a:xfrm rot="19248749">
            <a:off x="0" y="838200"/>
            <a:ext cx="5238750" cy="4143375"/>
          </a:xfrm>
        </p:spPr>
      </p:pic>
      <p:pic>
        <p:nvPicPr>
          <p:cNvPr id="66564" name="Picture 22" descr="72106_733"/>
          <p:cNvPicPr>
            <a:picLocks noChangeAspect="1" noChangeArrowheads="1"/>
          </p:cNvPicPr>
          <p:nvPr/>
        </p:nvPicPr>
        <p:blipFill>
          <a:blip r:embed="rId3"/>
          <a:srcRect/>
          <a:stretch>
            <a:fillRect/>
          </a:stretch>
        </p:blipFill>
        <p:spPr bwMode="auto">
          <a:xfrm rot="-2198162">
            <a:off x="4114800" y="2514600"/>
            <a:ext cx="5029200" cy="3886200"/>
          </a:xfrm>
          <a:prstGeom prst="rect">
            <a:avLst/>
          </a:prstGeom>
          <a:noFill/>
          <a:ln w="9525">
            <a:noFill/>
            <a:miter lim="800000"/>
            <a:headEnd/>
            <a:tailEnd/>
          </a:ln>
        </p:spPr>
      </p:pic>
    </p:spTree>
  </p:cSld>
  <p:clrMapOvr>
    <a:masterClrMapping/>
  </p:clrMapOvr>
  <p:transition spd="slow">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5719"/>
            <a:ext cx="8286808" cy="45719"/>
          </a:xfrm>
        </p:spPr>
        <p:txBody>
          <a:bodyPr>
            <a:normAutofit fontScale="90000"/>
          </a:bodyPr>
          <a:lstStyle/>
          <a:p>
            <a:endParaRPr lang="fa-IR" dirty="0"/>
          </a:p>
        </p:txBody>
      </p:sp>
      <p:pic>
        <p:nvPicPr>
          <p:cNvPr id="3" name="Picture 4" descr="darya3"/>
          <p:cNvPicPr>
            <a:picLocks noChangeAspect="1" noChangeArrowheads="1"/>
          </p:cNvPicPr>
          <p:nvPr/>
        </p:nvPicPr>
        <p:blipFill>
          <a:blip r:embed="rId2"/>
          <a:srcRect/>
          <a:stretch>
            <a:fillRect/>
          </a:stretch>
        </p:blipFill>
        <p:spPr bwMode="auto">
          <a:xfrm>
            <a:off x="0" y="-857280"/>
            <a:ext cx="9144000" cy="6858000"/>
          </a:xfrm>
          <a:prstGeom prst="rect">
            <a:avLst/>
          </a:prstGeom>
          <a:noFill/>
          <a:ln w="9525">
            <a:noFill/>
            <a:miter lim="800000"/>
            <a:headEnd/>
            <a:tailEnd/>
          </a:ln>
        </p:spPr>
      </p:pic>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fa-IR" sz="2400" b="1" dirty="0" smtClean="0">
                <a:latin typeface="Bzar"/>
                <a:cs typeface="A Lotus 2" pitchFamily="2" charset="-78"/>
              </a:rPr>
              <a:t>                            خونریزیهای بعد از زایمان (آتونی)</a:t>
            </a:r>
            <a:endParaRPr lang="fa-IR" sz="2400" b="1" dirty="0">
              <a:latin typeface="Bzar"/>
              <a:cs typeface="A Lotus 2" pitchFamily="2" charset="-78"/>
            </a:endParaRP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14678" y="2285992"/>
            <a:ext cx="2286000" cy="2462213"/>
          </a:xfrm>
          <a:prstGeom prst="rect">
            <a:avLst/>
          </a:prstGeom>
        </p:spPr>
        <p:txBody>
          <a:bodyPr>
            <a:spAutoFit/>
          </a:bodyPr>
          <a:lstStyle/>
          <a:p>
            <a:pPr lvl="0" fontAlgn="base">
              <a:spcBef>
                <a:spcPct val="0"/>
              </a:spcBef>
              <a:spcAft>
                <a:spcPct val="0"/>
              </a:spcAft>
            </a:pPr>
            <a:r>
              <a:rPr lang="fa-IR" sz="1400" dirty="0" smtClean="0">
                <a:solidFill>
                  <a:prstClr val="white"/>
                </a:solidFill>
                <a:latin typeface="Bzar"/>
                <a:ea typeface="Times New Roman" pitchFamily="18" charset="0"/>
                <a:cs typeface="Arial" pitchFamily="34" charset="0"/>
              </a:rPr>
              <a:t>مامایی((حرفه ی خون آلودی ))است . اگر چه پیشرفتهای پزشکی سبب کاهش چشمگیر خطرهای زایمان شده اند ،مرگ ناشی از خونریزی همچنان یکی از علل اصلی مرگ و میر مادران است .</a:t>
            </a:r>
            <a:endParaRPr lang="en-US" sz="1400" dirty="0" smtClean="0">
              <a:solidFill>
                <a:prstClr val="white"/>
              </a:solidFill>
              <a:latin typeface="Bzar"/>
              <a:cs typeface="Arial" pitchFamily="34" charset="0"/>
            </a:endParaRPr>
          </a:p>
          <a:p>
            <a:pPr lvl="0" eaLnBrk="0" fontAlgn="base" hangingPunct="0">
              <a:spcBef>
                <a:spcPct val="0"/>
              </a:spcBef>
              <a:spcAft>
                <a:spcPct val="0"/>
              </a:spcAft>
            </a:pPr>
            <a:r>
              <a:rPr lang="fa-IR" sz="1400" dirty="0" smtClean="0">
                <a:solidFill>
                  <a:prstClr val="white"/>
                </a:solidFill>
                <a:latin typeface="Bzar"/>
                <a:ea typeface="Times New Roman" pitchFamily="18" charset="0"/>
                <a:cs typeface="Arial" pitchFamily="34" charset="0"/>
              </a:rPr>
              <a:t>نکته  دیگر اینکه ،در بسیاری از کشورهای توسعه یافته خونریزی یکی از علل اصلی بستری شدن زنان حامله در واحد مراقبتهای ویژه است .</a:t>
            </a:r>
            <a:endParaRPr lang="fa-IR" sz="1400" dirty="0">
              <a:latin typeface="Bzar"/>
            </a:endParaRPr>
          </a:p>
        </p:txBody>
      </p:sp>
    </p:spTree>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a-IR" dirty="0" smtClean="0">
                <a:cs typeface="B Zar" pitchFamily="2" charset="-78"/>
              </a:rPr>
              <a:t>علل و عوامل زمینه ساز خونریزی زایمانی</a:t>
            </a:r>
          </a:p>
          <a:p>
            <a:r>
              <a:rPr lang="fa-IR" sz="2800" dirty="0" smtClean="0">
                <a:cs typeface="B Zar" pitchFamily="2" charset="-78"/>
              </a:rPr>
              <a:t>تشکیل غیر طبیعی جفت</a:t>
            </a:r>
          </a:p>
          <a:p>
            <a:r>
              <a:rPr lang="fa-IR" sz="2000" dirty="0" smtClean="0">
                <a:cs typeface="B Zar" pitchFamily="2" charset="-78"/>
              </a:rPr>
              <a:t>جفت سر راهی</a:t>
            </a:r>
          </a:p>
          <a:p>
            <a:r>
              <a:rPr lang="fa-IR" sz="2000" dirty="0" smtClean="0">
                <a:cs typeface="B Zar" pitchFamily="2" charset="-78"/>
              </a:rPr>
              <a:t>دکولمان جفت</a:t>
            </a:r>
          </a:p>
          <a:p>
            <a:r>
              <a:rPr lang="fa-IR" sz="2000" dirty="0" smtClean="0">
                <a:cs typeface="B Zar" pitchFamily="2" charset="-78"/>
              </a:rPr>
              <a:t>پلاسنتا آکرتا /اینکرتا /پرکرتا</a:t>
            </a:r>
          </a:p>
          <a:p>
            <a:r>
              <a:rPr lang="fa-IR" sz="2000" dirty="0" smtClean="0">
                <a:cs typeface="B Zar" pitchFamily="2" charset="-78"/>
              </a:rPr>
              <a:t>حاملگی نابجا</a:t>
            </a:r>
          </a:p>
          <a:p>
            <a:r>
              <a:rPr lang="fa-IR" sz="2000" dirty="0" smtClean="0">
                <a:cs typeface="B Zar" pitchFamily="2" charset="-78"/>
              </a:rPr>
              <a:t>مول هیداتیدفورم</a:t>
            </a:r>
          </a:p>
          <a:p>
            <a:r>
              <a:rPr lang="fa-IR" sz="2800" dirty="0" smtClean="0">
                <a:cs typeface="B Zar" pitchFamily="2" charset="-78"/>
              </a:rPr>
              <a:t>تروما در حین لیبر و زایمان</a:t>
            </a:r>
          </a:p>
          <a:p>
            <a:r>
              <a:rPr lang="fa-IR" sz="2000" dirty="0" smtClean="0">
                <a:cs typeface="B Zar" pitchFamily="2" charset="-78"/>
              </a:rPr>
              <a:t>اپیزیوتومی</a:t>
            </a:r>
          </a:p>
          <a:p>
            <a:r>
              <a:rPr lang="fa-IR" sz="2000" dirty="0" smtClean="0">
                <a:cs typeface="B Zar" pitchFamily="2" charset="-78"/>
              </a:rPr>
              <a:t>زایمان واژینال عارضه دار</a:t>
            </a:r>
          </a:p>
          <a:p>
            <a:r>
              <a:rPr lang="fa-IR" sz="2000" dirty="0" smtClean="0">
                <a:cs typeface="B Zar" pitchFamily="2" charset="-78"/>
              </a:rPr>
              <a:t>زایمان با فورسپس تحتانی یا میانی</a:t>
            </a:r>
          </a:p>
          <a:p>
            <a:endParaRPr lang="fa-IR" sz="2000" dirty="0">
              <a:cs typeface="B Zar" pitchFamily="2" charset="-78"/>
            </a:endParaRPr>
          </a:p>
        </p:txBody>
      </p:sp>
    </p:spTree>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fa-IR" sz="2000" dirty="0" smtClean="0">
                <a:cs typeface="B Zar" pitchFamily="2" charset="-78"/>
              </a:rPr>
              <a:t>هیسترکتومی یا زایمان سزارین</a:t>
            </a:r>
          </a:p>
          <a:p>
            <a:pPr>
              <a:buNone/>
            </a:pPr>
            <a:r>
              <a:rPr lang="fa-IR" sz="2000" dirty="0" smtClean="0">
                <a:cs typeface="B Zar" pitchFamily="2" charset="-78"/>
              </a:rPr>
              <a:t>پارگی رحم –افزایش خطر در اثر:</a:t>
            </a:r>
          </a:p>
          <a:p>
            <a:pPr>
              <a:buNone/>
            </a:pPr>
            <a:r>
              <a:rPr lang="fa-IR" sz="2000" dirty="0" smtClean="0">
                <a:cs typeface="B Zar" pitchFamily="2" charset="-78"/>
              </a:rPr>
              <a:t>اسکار قبلی رحم</a:t>
            </a:r>
          </a:p>
          <a:p>
            <a:pPr>
              <a:buNone/>
            </a:pPr>
            <a:r>
              <a:rPr lang="fa-IR" sz="2000" dirty="0" smtClean="0">
                <a:cs typeface="B Zar" pitchFamily="2" charset="-78"/>
              </a:rPr>
              <a:t>افزایش تعداد زایمانها(پاریته ی زیاد)</a:t>
            </a:r>
          </a:p>
          <a:p>
            <a:pPr>
              <a:buNone/>
            </a:pPr>
            <a:r>
              <a:rPr lang="fa-IR" sz="2000" dirty="0" smtClean="0">
                <a:cs typeface="B Zar" pitchFamily="2" charset="-78"/>
              </a:rPr>
              <a:t>تحریک بیش از حد</a:t>
            </a:r>
          </a:p>
          <a:p>
            <a:pPr>
              <a:buNone/>
            </a:pPr>
            <a:r>
              <a:rPr lang="fa-IR" sz="2000" dirty="0" smtClean="0">
                <a:cs typeface="B Zar" pitchFamily="2" charset="-78"/>
              </a:rPr>
              <a:t>لیبر متوقف شده</a:t>
            </a:r>
          </a:p>
          <a:p>
            <a:pPr>
              <a:buNone/>
            </a:pPr>
            <a:r>
              <a:rPr lang="fa-IR" sz="2000" dirty="0" smtClean="0">
                <a:cs typeface="B Zar" pitchFamily="2" charset="-78"/>
              </a:rPr>
              <a:t>دستکاری داخل رحم</a:t>
            </a:r>
          </a:p>
          <a:p>
            <a:pPr>
              <a:buNone/>
            </a:pPr>
            <a:r>
              <a:rPr lang="fa-IR" sz="2000" dirty="0" smtClean="0">
                <a:cs typeface="B Zar" pitchFamily="2" charset="-78"/>
              </a:rPr>
              <a:t>چرخش با فورسپس میانی</a:t>
            </a:r>
          </a:p>
          <a:p>
            <a:pPr>
              <a:buNone/>
            </a:pPr>
            <a:r>
              <a:rPr lang="fa-IR" sz="2800" dirty="0" smtClean="0">
                <a:cs typeface="B Zar" pitchFamily="2" charset="-78"/>
              </a:rPr>
              <a:t>کم بودن حجم خون مادر</a:t>
            </a:r>
          </a:p>
          <a:p>
            <a:pPr>
              <a:buNone/>
            </a:pPr>
            <a:r>
              <a:rPr lang="fa-IR" sz="2000" dirty="0" smtClean="0">
                <a:cs typeface="B Zar" pitchFamily="2" charset="-78"/>
              </a:rPr>
              <a:t>زنان کوچک(از نظر جثه)</a:t>
            </a:r>
          </a:p>
          <a:p>
            <a:pPr>
              <a:buNone/>
            </a:pPr>
            <a:r>
              <a:rPr lang="fa-IR" sz="2000" dirty="0" smtClean="0">
                <a:cs typeface="B Zar" pitchFamily="2" charset="-78"/>
              </a:rPr>
              <a:t>به حداکثر نرسیدن هیپرولمی حاملگی</a:t>
            </a:r>
          </a:p>
          <a:p>
            <a:pPr>
              <a:buNone/>
            </a:pPr>
            <a:r>
              <a:rPr lang="fa-IR" sz="2000" dirty="0" smtClean="0">
                <a:cs typeface="B Zar" pitchFamily="2" charset="-78"/>
              </a:rPr>
              <a:t>محدود شدن هیپرولمی حاملگی:</a:t>
            </a:r>
            <a:endParaRPr lang="fa-IR" sz="2000" dirty="0">
              <a:cs typeface="B Zar" pitchFamily="2" charset="-78"/>
            </a:endParaRPr>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a-IR" sz="2000" dirty="0" smtClean="0">
                <a:cs typeface="B Zar" pitchFamily="2" charset="-78"/>
              </a:rPr>
              <a:t>پره اکلامپسی شدید  </a:t>
            </a:r>
          </a:p>
          <a:p>
            <a:r>
              <a:rPr lang="fa-IR" sz="2000" dirty="0" smtClean="0">
                <a:cs typeface="B Zar" pitchFamily="2" charset="-78"/>
              </a:rPr>
              <a:t>اکلامپسی</a:t>
            </a:r>
          </a:p>
          <a:p>
            <a:r>
              <a:rPr lang="fa-IR" sz="2000" dirty="0" smtClean="0">
                <a:cs typeface="B Zar" pitchFamily="2" charset="-78"/>
              </a:rPr>
              <a:t>سندرم سپسیس</a:t>
            </a:r>
          </a:p>
          <a:p>
            <a:r>
              <a:rPr lang="fa-IR" sz="2000" dirty="0" smtClean="0">
                <a:cs typeface="B Zar" pitchFamily="2" charset="-78"/>
              </a:rPr>
              <a:t>نارسایی مزمن کلیه</a:t>
            </a:r>
          </a:p>
          <a:p>
            <a:r>
              <a:rPr lang="fa-IR" sz="2800" dirty="0" smtClean="0">
                <a:cs typeface="B Zar" pitchFamily="2" charset="-78"/>
              </a:rPr>
              <a:t>سایر عوامل</a:t>
            </a:r>
          </a:p>
          <a:p>
            <a:r>
              <a:rPr lang="fa-IR" sz="2000" dirty="0" smtClean="0">
                <a:cs typeface="B Zar" pitchFamily="2" charset="-78"/>
              </a:rPr>
              <a:t>چاقی</a:t>
            </a:r>
          </a:p>
          <a:p>
            <a:r>
              <a:rPr lang="fa-IR" sz="2000" dirty="0" smtClean="0">
                <a:cs typeface="B Zar" pitchFamily="2" charset="-78"/>
              </a:rPr>
              <a:t>سابقه قبلی خونریزی بعداز زایمان</a:t>
            </a:r>
          </a:p>
          <a:p>
            <a:r>
              <a:rPr lang="fa-IR" sz="2800" dirty="0" smtClean="0">
                <a:cs typeface="B Zar" pitchFamily="2" charset="-78"/>
              </a:rPr>
              <a:t>آتونی رحم</a:t>
            </a:r>
          </a:p>
          <a:p>
            <a:r>
              <a:rPr lang="fa-IR" sz="2000" dirty="0" smtClean="0">
                <a:cs typeface="B Zar" pitchFamily="2" charset="-78"/>
              </a:rPr>
              <a:t>اتساع بیش از حد رحم</a:t>
            </a:r>
          </a:p>
          <a:p>
            <a:r>
              <a:rPr lang="fa-IR" sz="2000" dirty="0" smtClean="0">
                <a:cs typeface="B Zar" pitchFamily="2" charset="-78"/>
              </a:rPr>
              <a:t>جنین بزرگ(درشت)</a:t>
            </a:r>
          </a:p>
          <a:p>
            <a:r>
              <a:rPr lang="fa-IR" sz="2000" dirty="0" smtClean="0">
                <a:cs typeface="B Zar" pitchFamily="2" charset="-78"/>
              </a:rPr>
              <a:t>حاملگی چند قلویی</a:t>
            </a:r>
          </a:p>
          <a:p>
            <a:r>
              <a:rPr lang="fa-IR" sz="2000" dirty="0" smtClean="0">
                <a:cs typeface="B Zar" pitchFamily="2" charset="-78"/>
              </a:rPr>
              <a:t>هیدرامینوس</a:t>
            </a:r>
          </a:p>
          <a:p>
            <a:endParaRPr lang="fa-IR" sz="2000" dirty="0">
              <a:cs typeface="B Zar" pitchFamily="2" charset="-78"/>
            </a:endParaRP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fa-IR" sz="2000" dirty="0" smtClean="0">
                <a:latin typeface="Bzar"/>
              </a:rPr>
              <a:t>اتساع رحم در اثر لخته های خون</a:t>
            </a:r>
          </a:p>
          <a:p>
            <a:r>
              <a:rPr lang="fa-IR" sz="2000" dirty="0" smtClean="0">
                <a:latin typeface="Bzar"/>
              </a:rPr>
              <a:t>القای لیبر </a:t>
            </a:r>
          </a:p>
          <a:p>
            <a:r>
              <a:rPr lang="fa-IR" sz="2000" dirty="0" smtClean="0">
                <a:latin typeface="Bzar"/>
              </a:rPr>
              <a:t>بی هوشی یا بی حسی</a:t>
            </a:r>
          </a:p>
          <a:p>
            <a:r>
              <a:rPr lang="fa-IR" sz="2000" dirty="0" smtClean="0">
                <a:latin typeface="Bzar"/>
              </a:rPr>
              <a:t>عوامل هالوژنه</a:t>
            </a:r>
          </a:p>
          <a:p>
            <a:r>
              <a:rPr lang="fa-IR" sz="2000" dirty="0" smtClean="0">
                <a:latin typeface="Bzar"/>
              </a:rPr>
              <a:t>آنالژی هدایتی همراه با هیپوتانسیون</a:t>
            </a:r>
          </a:p>
          <a:p>
            <a:r>
              <a:rPr lang="fa-IR" sz="2000" dirty="0" smtClean="0">
                <a:latin typeface="Bzar"/>
              </a:rPr>
              <a:t>خستگی(تحلیل رفتن قدرت)میومتر</a:t>
            </a:r>
          </a:p>
          <a:p>
            <a:r>
              <a:rPr lang="fa-IR" sz="2000" dirty="0" smtClean="0">
                <a:latin typeface="Bzar"/>
              </a:rPr>
              <a:t>لیبر سریع لیبر طول کشیده</a:t>
            </a:r>
          </a:p>
          <a:p>
            <a:r>
              <a:rPr lang="fa-IR" sz="2000" dirty="0" smtClean="0">
                <a:latin typeface="Bzar"/>
              </a:rPr>
              <a:t>تحریک رحم با پروستاگلاندین یا اکسی توسین</a:t>
            </a:r>
          </a:p>
          <a:p>
            <a:r>
              <a:rPr lang="fa-IR" sz="2000" dirty="0" smtClean="0">
                <a:latin typeface="Bzar"/>
              </a:rPr>
              <a:t>کوریو آمنیونیت</a:t>
            </a:r>
          </a:p>
          <a:p>
            <a:r>
              <a:rPr lang="fa-IR" sz="2000" dirty="0" smtClean="0">
                <a:latin typeface="Bzar"/>
              </a:rPr>
              <a:t>آتونی قبلی رحم</a:t>
            </a:r>
          </a:p>
          <a:p>
            <a:r>
              <a:rPr lang="fa-IR" sz="2800" dirty="0" smtClean="0">
                <a:latin typeface="Bzar"/>
              </a:rPr>
              <a:t>اختلالات انعقادی-تشدید کننده ی سایر علل</a:t>
            </a:r>
          </a:p>
          <a:p>
            <a:r>
              <a:rPr lang="fa-IR" sz="2000" dirty="0" smtClean="0">
                <a:latin typeface="Bzar"/>
              </a:rPr>
              <a:t>ترانسفوزیون فراوان (حجیم)</a:t>
            </a:r>
          </a:p>
          <a:p>
            <a:r>
              <a:rPr lang="fa-IR" sz="2000" dirty="0" smtClean="0">
                <a:latin typeface="Bzar"/>
              </a:rPr>
              <a:t>دکولمان جفت</a:t>
            </a:r>
            <a:endParaRPr lang="fa-IR" sz="2000" dirty="0">
              <a:latin typeface="Bzar"/>
            </a:endParaRPr>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441</TotalTime>
  <Words>1539</Words>
  <Application>Microsoft Office PowerPoint</Application>
  <PresentationFormat>On-screen Show (4:3)</PresentationFormat>
  <Paragraphs>159</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پایان</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7</dc:creator>
  <cp:lastModifiedBy>windows 7</cp:lastModifiedBy>
  <cp:revision>68</cp:revision>
  <dcterms:created xsi:type="dcterms:W3CDTF">2013-10-15T03:05:03Z</dcterms:created>
  <dcterms:modified xsi:type="dcterms:W3CDTF">2014-01-09T13:58:34Z</dcterms:modified>
</cp:coreProperties>
</file>